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8"/>
  </p:notesMasterIdLst>
  <p:sldIdLst>
    <p:sldId id="256" r:id="rId2"/>
    <p:sldId id="258" r:id="rId3"/>
    <p:sldId id="257" r:id="rId4"/>
    <p:sldId id="259" r:id="rId5"/>
    <p:sldId id="260" r:id="rId6"/>
    <p:sldId id="261" r:id="rId7"/>
    <p:sldId id="264" r:id="rId8"/>
    <p:sldId id="263" r:id="rId9"/>
    <p:sldId id="265" r:id="rId10"/>
    <p:sldId id="266" r:id="rId11"/>
    <p:sldId id="268" r:id="rId12"/>
    <p:sldId id="269" r:id="rId13"/>
    <p:sldId id="271" r:id="rId14"/>
    <p:sldId id="272" r:id="rId15"/>
    <p:sldId id="267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65" d="100"/>
          <a:sy n="65" d="100"/>
        </p:scale>
        <p:origin x="71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64C71-C9FA-4AC1-B0A5-8F8B263B0454}" type="datetimeFigureOut">
              <a:rPr lang="en-GB" smtClean="0"/>
              <a:t>18/07/2019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1696B-A40B-4482-85E1-A56BD49B05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53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CD104-2D96-4779-9DB6-C4E75A61C08F}" type="datetime1">
              <a:rPr lang="en-GB" smtClean="0"/>
              <a:t>18/07/2019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31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1CCA-CB3A-4CB6-A82F-FD53F3BF33DF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377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C6DD-4B10-4590-AD65-18476A09D1B7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199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D7B5C-9D35-42C1-BE02-DE7796F4D10F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4238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41901-3422-4A89-A569-C7AF75B25B2D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3273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C7D1D-D7B0-44D7-BAF7-B9807DDCC41E}" type="datetime1">
              <a:rPr lang="en-GB" smtClean="0"/>
              <a:t>18/07/2019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5400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269D5-2C25-470B-97A5-4745C7AD0CAD}" type="datetime1">
              <a:rPr lang="en-GB" smtClean="0"/>
              <a:t>18/07/2019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851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42134-CD7C-43C4-AD09-FFD3BD8DBB86}" type="datetime1">
              <a:rPr lang="en-GB" smtClean="0"/>
              <a:t>18/07/2019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561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914F-F87B-4FA6-9186-788DD8DBC8F2}" type="datetime1">
              <a:rPr lang="en-GB" smtClean="0"/>
              <a:t>18/07/2019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10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7C0A-8D1E-4E1A-A29F-C3E8B5F1189C}" type="datetime1">
              <a:rPr lang="en-GB" smtClean="0"/>
              <a:t>18/07/2019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736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1EA77-3158-4179-B5FF-DACCA82E1A8A}" type="datetime1">
              <a:rPr lang="en-GB" smtClean="0"/>
              <a:t>18/07/2019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788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81331-5D52-4D4A-B040-8C4403DFDE51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9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E10E7-40CD-46B6-98F8-B521DDEF9922}" type="datetime1">
              <a:rPr lang="en-GB" smtClean="0"/>
              <a:t>18/07/2019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31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14C16-785D-4607-AE9E-5D6A891358F8}" type="datetime1">
              <a:rPr lang="en-GB" smtClean="0"/>
              <a:t>18/07/2019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386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9A20F-EC4D-4E13-99CD-B58DFBBA99FB}" type="datetime1">
              <a:rPr lang="en-GB" smtClean="0"/>
              <a:t>18/07/2019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570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F7922-7015-40EF-8767-E1F35437A448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0288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EA64F-ED66-46A5-87ED-036B97525F45}" type="datetime1">
              <a:rPr lang="en-GB" smtClean="0"/>
              <a:t>18/07/2019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23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E243EA1-BD4C-42B5-9BD3-F1BEEB46C471}" type="datetime1">
              <a:rPr lang="en-GB" smtClean="0"/>
              <a:t>18/07/2019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8E482451-D2EF-418D-B97E-2E0F4519BF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8950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GitHub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raikaras/Project_in_num_analysis" TargetMode="Externa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6EE7B-1A86-49A3-BACF-DB67FB7328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FEM modeling for elastic deformation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FF128-1F2B-419F-A8FF-D5827AB11B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2983523"/>
            <a:ext cx="9355016" cy="1464877"/>
          </a:xfrm>
        </p:spPr>
        <p:txBody>
          <a:bodyPr>
            <a:normAutofit/>
          </a:bodyPr>
          <a:lstStyle/>
          <a:p>
            <a:r>
              <a:rPr lang="en-US" sz="1800" dirty="0" err="1"/>
              <a:t>Traianos</a:t>
            </a:r>
            <a:r>
              <a:rPr lang="en-US" sz="1800" dirty="0"/>
              <a:t> </a:t>
            </a:r>
            <a:r>
              <a:rPr lang="en-US" sz="1800" dirty="0" err="1"/>
              <a:t>Karageorgiou</a:t>
            </a:r>
            <a:endParaRPr lang="en-US" sz="1800" dirty="0"/>
          </a:p>
          <a:p>
            <a:r>
              <a:rPr lang="en-US" sz="1800" dirty="0" err="1"/>
              <a:t>Sigurdur</a:t>
            </a:r>
            <a:r>
              <a:rPr lang="en-US" sz="1800" dirty="0"/>
              <a:t> Ag. Sigurdsson</a:t>
            </a:r>
          </a:p>
          <a:p>
            <a:r>
              <a:rPr lang="en-US" sz="1800" dirty="0"/>
              <a:t>Sebastian Diaz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187C9-9E93-4485-88DB-62102D38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3A1306-C602-43CE-AF1B-D41366470EFD}"/>
              </a:ext>
            </a:extLst>
          </p:cNvPr>
          <p:cNvSpPr txBox="1"/>
          <p:nvPr/>
        </p:nvSpPr>
        <p:spPr>
          <a:xfrm>
            <a:off x="8520270" y="5843682"/>
            <a:ext cx="2282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Lecturer: M. </a:t>
            </a:r>
            <a:r>
              <a:rPr lang="en-US" dirty="0" err="1"/>
              <a:t>Karow</a:t>
            </a:r>
            <a:r>
              <a:rPr 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9753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156AB-76C3-41DF-B71B-1A40A97D8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Multiple Prisms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B6FD42-6DFF-4C41-897B-2EEE66C688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Make a body out of a collection of prisms</a:t>
                </a:r>
              </a:p>
              <a:p>
                <a:r>
                  <a:rPr lang="en-US" dirty="0"/>
                  <a:t>Delaunay triangulation using mesh2d library</a:t>
                </a:r>
              </a:p>
              <a:p>
                <a:r>
                  <a:rPr lang="en-US" dirty="0"/>
                  <a:t>Using n vertices located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we calculate displacement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Calculations on basis triangles</a:t>
                </a:r>
              </a:p>
              <a:p>
                <a:r>
                  <a:rPr lang="en-US" dirty="0"/>
                  <a:t>Global Mass and Stiffness matrices </a:t>
                </a:r>
              </a:p>
              <a:p>
                <a:r>
                  <a:rPr lang="en-GB" dirty="0"/>
                  <a:t>On all boundary edges either Dirichlet or Neumann condition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B6FD42-6DFF-4C41-897B-2EEE66C688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E9A5E-8E2C-4768-BA40-22339149F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413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ADFB9-B926-4E42-8F5B-4EFAC9E37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11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ADD8C3-D7BF-43FA-A2CB-F4B646BD2385}"/>
              </a:ext>
            </a:extLst>
          </p:cNvPr>
          <p:cNvSpPr txBox="1"/>
          <p:nvPr/>
        </p:nvSpPr>
        <p:spPr>
          <a:xfrm>
            <a:off x="668215" y="2074985"/>
            <a:ext cx="1055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Triangles 2674</a:t>
            </a:r>
            <a:endParaRPr lang="en-GB" dirty="0"/>
          </a:p>
        </p:txBody>
      </p:sp>
      <p:pic>
        <p:nvPicPr>
          <p:cNvPr id="7" name="2DBeam">
            <a:hlinkClick r:id="" action="ppaction://media"/>
            <a:extLst>
              <a:ext uri="{FF2B5EF4-FFF2-40B4-BE49-F238E27FC236}">
                <a16:creationId xmlns:a16="http://schemas.microsoft.com/office/drawing/2014/main" id="{54D79C30-01D5-41CE-8417-F85C804C22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6925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3138563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C3EF5E4-0B57-42B8-B498-46597AA60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12</a:t>
            </a:fld>
            <a:endParaRPr lang="en-GB"/>
          </a:p>
        </p:txBody>
      </p:sp>
      <p:pic>
        <p:nvPicPr>
          <p:cNvPr id="4" name="2dbeamColors">
            <a:hlinkClick r:id="" action="ppaction://media"/>
            <a:extLst>
              <a:ext uri="{FF2B5EF4-FFF2-40B4-BE49-F238E27FC236}">
                <a16:creationId xmlns:a16="http://schemas.microsoft.com/office/drawing/2014/main" id="{90AD670A-320B-4C8A-809D-6BD8242783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775" y="2803525"/>
            <a:ext cx="10233025" cy="2395538"/>
          </a:xfrm>
        </p:spPr>
      </p:pic>
    </p:spTree>
    <p:extLst>
      <p:ext uri="{BB962C8B-B14F-4D97-AF65-F5344CB8AC3E}">
        <p14:creationId xmlns:p14="http://schemas.microsoft.com/office/powerpoint/2010/main" val="119922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CF673-0B0B-443E-A654-E030CC15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19192-6CE8-448A-AE04-35D96E22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13</a:t>
            </a:fld>
            <a:endParaRPr lang="en-GB"/>
          </a:p>
        </p:txBody>
      </p:sp>
      <p:pic>
        <p:nvPicPr>
          <p:cNvPr id="7" name="HolebeamColors">
            <a:hlinkClick r:id="" action="ppaction://media"/>
            <a:extLst>
              <a:ext uri="{FF2B5EF4-FFF2-40B4-BE49-F238E27FC236}">
                <a16:creationId xmlns:a16="http://schemas.microsoft.com/office/drawing/2014/main" id="{FFCFDDB8-9C95-4C49-A43F-50F4A1CE9D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775" y="2803525"/>
            <a:ext cx="10233025" cy="2395538"/>
          </a:xfrm>
        </p:spPr>
      </p:pic>
    </p:spTree>
    <p:extLst>
      <p:ext uri="{BB962C8B-B14F-4D97-AF65-F5344CB8AC3E}">
        <p14:creationId xmlns:p14="http://schemas.microsoft.com/office/powerpoint/2010/main" val="391190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597B8-B665-42CB-81FD-063D1FA00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14</a:t>
            </a:fld>
            <a:endParaRPr lang="en-GB"/>
          </a:p>
        </p:txBody>
      </p:sp>
      <p:pic>
        <p:nvPicPr>
          <p:cNvPr id="6" name="2holedbeam">
            <a:hlinkClick r:id="" action="ppaction://media"/>
            <a:extLst>
              <a:ext uri="{FF2B5EF4-FFF2-40B4-BE49-F238E27FC236}">
                <a16:creationId xmlns:a16="http://schemas.microsoft.com/office/drawing/2014/main" id="{13605718-A6EF-42DE-B4CA-934ACD9488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775" y="2803525"/>
            <a:ext cx="10233025" cy="2395538"/>
          </a:xfrm>
        </p:spPr>
      </p:pic>
    </p:spTree>
    <p:extLst>
      <p:ext uri="{BB962C8B-B14F-4D97-AF65-F5344CB8AC3E}">
        <p14:creationId xmlns:p14="http://schemas.microsoft.com/office/powerpoint/2010/main" val="120396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649A-0227-47C4-925A-C946AC73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96B04-A38A-4A5C-8574-58876E7D4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Without damping it will oscillate forever.</a:t>
            </a:r>
          </a:p>
          <a:p>
            <a:r>
              <a:rPr lang="en-US" dirty="0"/>
              <a:t>Starting from a stationary solution gives a steady state if the force stays applied. </a:t>
            </a:r>
          </a:p>
          <a:p>
            <a:r>
              <a:rPr lang="en-US" dirty="0"/>
              <a:t>The dimensions of the extended system depends on the amount of Dirichlet boundary conditions.</a:t>
            </a:r>
          </a:p>
          <a:p>
            <a:r>
              <a:rPr lang="en-US" dirty="0"/>
              <a:t>This code is suitable for applying different boundary force densities </a:t>
            </a:r>
            <a:r>
              <a:rPr lang="el-GR" dirty="0"/>
              <a:t>τ</a:t>
            </a:r>
            <a:r>
              <a:rPr lang="en-US" dirty="0"/>
              <a:t>  and initial displacements w into various positions and check the behavior of the beam.</a:t>
            </a:r>
          </a:p>
          <a:p>
            <a:r>
              <a:rPr lang="en-US" dirty="0"/>
              <a:t>Young modulus parameters </a:t>
            </a:r>
            <a:r>
              <a:rPr lang="el-GR" dirty="0"/>
              <a:t>λ</a:t>
            </a:r>
            <a:r>
              <a:rPr lang="en-US" dirty="0"/>
              <a:t>,</a:t>
            </a:r>
            <a:r>
              <a:rPr lang="el-GR" dirty="0"/>
              <a:t>μ</a:t>
            </a:r>
            <a:r>
              <a:rPr lang="en-US" dirty="0"/>
              <a:t> and density </a:t>
            </a:r>
            <a:r>
              <a:rPr lang="el-GR" dirty="0"/>
              <a:t>ρ</a:t>
            </a:r>
            <a:r>
              <a:rPr lang="en-US" dirty="0"/>
              <a:t> affects the beam behavior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671AE-5D3A-4986-8FD5-3AAA89380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205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81D7A-A133-4513-B5F5-CC83A2BB0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  <a:endParaRPr lang="en-GB" dirty="0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2B54213B-AE31-4F41-9453-F746B4FF6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73678" y="2753292"/>
            <a:ext cx="1689427" cy="1689427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DF7718D-7F2A-4707-9AD0-FDB2CA64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16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CBAFD4-1F81-4614-95FF-4431474287A5}"/>
              </a:ext>
            </a:extLst>
          </p:cNvPr>
          <p:cNvSpPr txBox="1"/>
          <p:nvPr/>
        </p:nvSpPr>
        <p:spPr>
          <a:xfrm>
            <a:off x="5313081" y="4678221"/>
            <a:ext cx="16894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err="1">
                <a:hlinkClick r:id="rId4" tooltip="https://creativecommons.org/licenses/by-sa/3.0/"/>
              </a:rPr>
              <a:t>Github</a:t>
            </a:r>
            <a:r>
              <a:rPr lang="en-GB" sz="900" dirty="0">
                <a:hlinkClick r:id="rId4" tooltip="https://creativecommons.org/licenses/by-sa/3.0/"/>
              </a:rPr>
              <a:t> logo  : CC BY-SA</a:t>
            </a:r>
            <a:endParaRPr lang="en-GB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7BCBE0-2A6C-40BF-91A0-27007A1615B6}"/>
              </a:ext>
            </a:extLst>
          </p:cNvPr>
          <p:cNvSpPr txBox="1"/>
          <p:nvPr/>
        </p:nvSpPr>
        <p:spPr>
          <a:xfrm>
            <a:off x="3429535" y="2179779"/>
            <a:ext cx="545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5"/>
              </a:rPr>
              <a:t>https://github.com/traikaras/Project_in_num_analysis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1636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97642-D2C1-4467-AAFE-09B184C56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70A755-E509-4FA9-B491-8225AC126C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/>
                  <a:t>Introduction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𝐵𝑒𝑎𝑚</m:t>
                    </m:r>
                  </m:oMath>
                </a14:m>
                <a:endParaRPr lang="en-US" b="0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𝑃𝑟𝑖𝑠𝑚</m:t>
                    </m:r>
                  </m:oMath>
                </a14:m>
                <a:endParaRPr lang="en-US" b="0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𝐵𝑒𝑎𝑚</m:t>
                    </m:r>
                  </m:oMath>
                </a14:m>
                <a:endParaRPr lang="en-US" b="0" dirty="0"/>
              </a:p>
              <a:p>
                <a:pPr>
                  <a:lnSpc>
                    <a:spcPct val="150000"/>
                  </a:lnSpc>
                </a:pPr>
                <a:r>
                  <a:rPr lang="en-GB" dirty="0"/>
                  <a:t>Conclusion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70A755-E509-4FA9-B491-8225AC126C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3E495-F8FB-440A-BE4A-5A8025F31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849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AD1AC-04F5-4539-9F1C-B0C249BFF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4D97D5-BC61-47D3-9D18-DA7A5773CDD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n-US" dirty="0"/>
                  <a:t>Used FEM to analyze the bending equation for the beam</a:t>
                </a:r>
              </a:p>
              <a:p>
                <a:pPr lvl="1"/>
                <a:r>
                  <a:rPr lang="en-US" dirty="0"/>
                  <a:t>w(</a:t>
                </a:r>
                <a:r>
                  <a:rPr lang="en-US" dirty="0" err="1"/>
                  <a:t>x,t</a:t>
                </a:r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𝐸𝐼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′′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  ⇒     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𝑆𝑤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𝜇</m:t>
                    </m:r>
                    <m:acc>
                      <m:accPr>
                        <m:chr m:val="̈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𝐸𝐼</m:t>
                        </m:r>
                        <m:sSup>
                          <m:s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′′</m:t>
                            </m:r>
                          </m:sup>
                        </m:sSup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′′=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          ⇒   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𝑀</m:t>
                    </m:r>
                    <m:acc>
                      <m:accPr>
                        <m:chr m:val="̈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𝑆𝑤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Dirichlet and Neumann boundary condition </a:t>
                </a:r>
              </a:p>
              <a:p>
                <a:r>
                  <a:rPr lang="en-US" dirty="0"/>
                  <a:t>Where E and I are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𝑟𝑜𝑠𝑠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𝑠𝑒𝑐𝑡𝑖𝑜𝑛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𝑑𝑦𝑑𝑧</m:t>
                        </m:r>
                      </m:e>
                    </m:nary>
                  </m:oMath>
                </a14:m>
                <a:endParaRPr lang="en-GB" dirty="0"/>
              </a:p>
              <a:p>
                <a:r>
                  <a:rPr lang="en-GB" dirty="0"/>
                  <a:t>Time evolving the system</a:t>
                </a:r>
              </a:p>
              <a:p>
                <a:pPr lvl="1"/>
                <a:r>
                  <a:rPr lang="en-GB" dirty="0"/>
                  <a:t>Solving the DAE 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acc>
                      <m:accPr>
                        <m:chr m:val="̈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mr>
                          <m:mr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𝜏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𝑁𝑎𝑢𝑚𝑎𝑛𝑛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acc>
                                <m:accPr>
                                  <m:chr m:val="̅"/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acc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𝑢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𝐷𝑖𝑟𝑖𝑐h𝑙𝑒𝑡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4D97D5-BC61-47D3-9D18-DA7A5773CD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73625-9048-4C97-B96C-7379313C1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86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0CC3BBD-FF91-415B-AE2E-F32996DCA71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𝑆𝑡𝑎𝑡𝑖𝑐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𝐵𝑒𝑎𝑚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0CC3BBD-FF91-415B-AE2E-F32996DCA7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38427-4B10-4FE4-81A2-BD221721C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 solution</a:t>
            </a:r>
          </a:p>
          <a:p>
            <a:r>
              <a:rPr lang="en-US" dirty="0"/>
              <a:t>Exact solution w(L)=-1/3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E2F10-2569-48B7-9447-094257B54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5BCB64A5-6CFE-4A77-A259-5AE8963078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095" y="2888832"/>
            <a:ext cx="5924736" cy="389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04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B0F36-5717-413D-84AD-BF9BD2D94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Newmark method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1A482D-29D5-44D6-8BA8-0A2475BFBE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20000" y="1825625"/>
                <a:ext cx="5913846" cy="4351338"/>
              </a:xfrm>
            </p:spPr>
            <p:txBody>
              <a:bodyPr/>
              <a:lstStyle/>
              <a:p>
                <a:r>
                  <a:rPr lang="en-US" dirty="0"/>
                  <a:t>Time evolving the system</a:t>
                </a:r>
              </a:p>
              <a:p>
                <a:r>
                  <a:rPr lang="en-US" dirty="0"/>
                  <a:t>One step method</a:t>
                </a:r>
              </a:p>
              <a:p>
                <a:r>
                  <a:rPr lang="en-US" dirty="0"/>
                  <a:t>Developed for structural dynamics </a:t>
                </a:r>
              </a:p>
              <a:p>
                <a:r>
                  <a:rPr lang="en-US" dirty="0"/>
                  <a:t>Stable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41A482D-29D5-44D6-8BA8-0A2475BFBE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1825625"/>
                <a:ext cx="5913846" cy="435133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8743FA-D41A-4EC5-A3A4-27C376F9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5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327F247-07AD-4DAF-B404-AFBB15F349D3}"/>
                  </a:ext>
                </a:extLst>
              </p:cNvPr>
              <p:cNvSpPr txBox="1"/>
              <p:nvPr/>
            </p:nvSpPr>
            <p:spPr>
              <a:xfrm>
                <a:off x="7426568" y="3145509"/>
                <a:ext cx="4577861" cy="1222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</m:d>
                          <m:acc>
                            <m:accPr>
                              <m:chr m:val="̈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̈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acc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</m:d>
                        <m:acc>
                          <m:accPr>
                            <m:chr m:val="̈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acc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̈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327F247-07AD-4DAF-B404-AFBB15F349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6568" y="3145509"/>
                <a:ext cx="4577861" cy="12227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9876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5B560E1-A07E-47AD-9905-DB5EA8239B8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𝐿𝑜𝑎𝑑𝑒𝑑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𝑏𝑒𝑎𝑚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5B560E1-A07E-47AD-9905-DB5EA8239B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3CEA9-1112-406D-B1C6-08061D92F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6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309470-C95C-4813-A244-78D214CA69E5}"/>
                  </a:ext>
                </a:extLst>
              </p:cNvPr>
              <p:cNvSpPr txBox="1"/>
              <p:nvPr/>
            </p:nvSpPr>
            <p:spPr>
              <a:xfrm>
                <a:off x="644769" y="2286000"/>
                <a:ext cx="199292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&lt;5)=−1</m:t>
                      </m:r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&gt;5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309470-C95C-4813-A244-78D214CA69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769" y="2286000"/>
                <a:ext cx="1992923" cy="923330"/>
              </a:xfrm>
              <a:prstGeom prst="rect">
                <a:avLst/>
              </a:prstGeom>
              <a:blipFill>
                <a:blip r:embed="rId6"/>
                <a:stretch>
                  <a:fillRect b="-33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Beam1D">
            <a:hlinkClick r:id="" action="ppaction://media"/>
            <a:extLst>
              <a:ext uri="{FF2B5EF4-FFF2-40B4-BE49-F238E27FC236}">
                <a16:creationId xmlns:a16="http://schemas.microsoft.com/office/drawing/2014/main" id="{C9169F64-6658-497C-919F-4F8896BE24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36925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52684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5B560E1-A07E-47AD-9905-DB5EA8239B8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𝑆𝑡𝑎𝑟𝑡𝑖𝑛𝑔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𝑆𝑡𝑎𝑡𝑖𝑜𝑛𝑎𝑟𝑦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𝑏𝑒𝑎𝑚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5B560E1-A07E-47AD-9905-DB5EA8239B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F7C1107-1958-4EB5-843C-E2340FF37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7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309470-C95C-4813-A244-78D214CA69E5}"/>
                  </a:ext>
                </a:extLst>
              </p:cNvPr>
              <p:cNvSpPr txBox="1"/>
              <p:nvPr/>
            </p:nvSpPr>
            <p:spPr>
              <a:xfrm>
                <a:off x="644769" y="2286000"/>
                <a:ext cx="2192216" cy="17207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r>
                  <a:rPr lang="en-US" i="1" dirty="0">
                    <a:latin typeface="Cambria Math" panose="02040503050406030204" pitchFamily="18" charset="0"/>
                  </a:rPr>
                  <a:t>Stationary solution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&lt;5)=−1</m:t>
                      </m:r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&gt;5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A309470-C95C-4813-A244-78D214CA69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769" y="2286000"/>
                <a:ext cx="2192216" cy="1720727"/>
              </a:xfrm>
              <a:prstGeom prst="rect">
                <a:avLst/>
              </a:prstGeom>
              <a:blipFill>
                <a:blip r:embed="rId6"/>
                <a:stretch>
                  <a:fillRect l="-2507" b="-141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BeamStationary">
            <a:hlinkClick r:id="" action="ppaction://media"/>
            <a:extLst>
              <a:ext uri="{FF2B5EF4-FFF2-40B4-BE49-F238E27FC236}">
                <a16:creationId xmlns:a16="http://schemas.microsoft.com/office/drawing/2014/main" id="{B2FB1D7A-2265-418B-BCB0-F50EE4C198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36925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66170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21C24-F04D-4D84-A000-1785CC25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Prism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1A1656-71D6-4B52-9CA1-38385FE6D6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Single triangle under load </a:t>
                </a:r>
              </a:p>
              <a:p>
                <a:r>
                  <a:rPr lang="en-US" dirty="0"/>
                  <a:t>Aim</a:t>
                </a:r>
                <a:r>
                  <a:rPr lang="is-IS" dirty="0"/>
                  <a:t>: </a:t>
                </a:r>
                <a:r>
                  <a:rPr lang="en-US" dirty="0"/>
                  <a:t>Derive a differential equation for the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via the principle of virtual work.</a:t>
                </a:r>
              </a:p>
              <a:p>
                <a:r>
                  <a:rPr lang="en-US" dirty="0"/>
                  <a:t>Two points with a fixed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GB" dirty="0"/>
                  <a:t> displacement at the middle of two edges and a constant traction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GB" dirty="0"/>
                  <a:t> acts on the middle point of the third edge.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1A1656-71D6-4B52-9CA1-38385FE6D6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E5FC7-EE08-49E1-AB91-33AC0C7F0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59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7799-A5BF-4669-B8AA-F19CF3FE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Pulling a Prism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C9AF9-F5C0-4FEE-8363-AEEA1323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2451-D2EF-418D-B97E-2E0F4519BF08}" type="slidenum">
              <a:rPr lang="en-GB" smtClean="0"/>
              <a:t>9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E14C32-4900-40F3-A3B2-75A239FC79B6}"/>
                  </a:ext>
                </a:extLst>
              </p:cNvPr>
              <p:cNvSpPr txBox="1"/>
              <p:nvPr/>
            </p:nvSpPr>
            <p:spPr>
              <a:xfrm>
                <a:off x="474785" y="2579077"/>
                <a:ext cx="202809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𝜏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𝜏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&gt;1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E14C32-4900-40F3-A3B2-75A239FC79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85" y="2579077"/>
                <a:ext cx="2028092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rism">
            <a:hlinkClick r:id="" action="ppaction://media"/>
            <a:extLst>
              <a:ext uri="{FF2B5EF4-FFF2-40B4-BE49-F238E27FC236}">
                <a16:creationId xmlns:a16="http://schemas.microsoft.com/office/drawing/2014/main" id="{8882457C-B8B7-4F2A-A156-6E18BC2610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36925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324723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0</TotalTime>
  <Words>420</Words>
  <Application>Microsoft Office PowerPoint</Application>
  <PresentationFormat>Widescreen</PresentationFormat>
  <Paragraphs>83</Paragraphs>
  <Slides>16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Depth</vt:lpstr>
      <vt:lpstr>FEM modeling for elastic deformation</vt:lpstr>
      <vt:lpstr>Overview</vt:lpstr>
      <vt:lpstr>Introduction </vt:lpstr>
      <vt:lpstr>1D Static Beam</vt:lpstr>
      <vt:lpstr>Newmark method </vt:lpstr>
      <vt:lpstr>1D Loaded beam</vt:lpstr>
      <vt:lpstr>1D Starting Stationary beam</vt:lpstr>
      <vt:lpstr>2D Prism </vt:lpstr>
      <vt:lpstr>Pulling a Prism</vt:lpstr>
      <vt:lpstr>2D Multiple Prisms </vt:lpstr>
      <vt:lpstr>PowerPoint Presentation</vt:lpstr>
      <vt:lpstr>PowerPoint Presentation</vt:lpstr>
      <vt:lpstr>PowerPoint Presentation</vt:lpstr>
      <vt:lpstr>PowerPoint Presentation</vt:lpstr>
      <vt:lpstr>Conclusion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FEM modeling</dc:title>
  <dc:creator>Sigurður Sigurðsson</dc:creator>
  <cp:lastModifiedBy>Sigurður Sigurðsson</cp:lastModifiedBy>
  <cp:revision>33</cp:revision>
  <dcterms:created xsi:type="dcterms:W3CDTF">2019-07-17T17:34:49Z</dcterms:created>
  <dcterms:modified xsi:type="dcterms:W3CDTF">2019-07-19T09:33:49Z</dcterms:modified>
</cp:coreProperties>
</file>